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2" r:id="rId3"/>
    <p:sldId id="285" r:id="rId4"/>
    <p:sldId id="312" r:id="rId5"/>
    <p:sldId id="314" r:id="rId6"/>
    <p:sldId id="318" r:id="rId7"/>
    <p:sldId id="313" r:id="rId8"/>
    <p:sldId id="296" r:id="rId9"/>
    <p:sldId id="297" r:id="rId10"/>
    <p:sldId id="298" r:id="rId11"/>
    <p:sldId id="300" r:id="rId12"/>
    <p:sldId id="301" r:id="rId13"/>
    <p:sldId id="302" r:id="rId14"/>
    <p:sldId id="311" r:id="rId15"/>
    <p:sldId id="299" r:id="rId16"/>
    <p:sldId id="315" r:id="rId17"/>
    <p:sldId id="303" r:id="rId18"/>
    <p:sldId id="316" r:id="rId19"/>
    <p:sldId id="304" r:id="rId20"/>
    <p:sldId id="305" r:id="rId21"/>
    <p:sldId id="306" r:id="rId22"/>
    <p:sldId id="307" r:id="rId23"/>
    <p:sldId id="308" r:id="rId24"/>
    <p:sldId id="309" r:id="rId25"/>
    <p:sldId id="295" r:id="rId26"/>
    <p:sldId id="317" r:id="rId27"/>
    <p:sldId id="310" r:id="rId28"/>
  </p:sldIdLst>
  <p:sldSz cx="9906000" cy="6858000" type="A4"/>
  <p:notesSz cx="9869488" cy="6735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hir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CC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206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D5D7E658-7412-40AB-B4AD-A7368E3FBB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856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1175" y="0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EB8E2F-2973-4326-B304-091A71155950}" type="datetimeFigureOut">
              <a:rPr lang="en-US"/>
              <a:pPr>
                <a:defRPr/>
              </a:pPr>
              <a:t>10/8/2016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09913" y="504825"/>
            <a:ext cx="3649662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8813"/>
            <a:ext cx="7894638" cy="3032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1175" y="6397625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82A7A29-7FE3-426D-A602-E017BB013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966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91E5-B5CB-4EF5-BEE5-ABB8AAC98E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3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ECA47-6B77-46B5-9159-346B7741C2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D25D5-39D4-4090-BBA1-2D9659E0B2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799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421D-A0BB-455B-ACC1-305333091F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07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A4A52-6628-45DD-9E05-217EE74B47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05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CD764-909E-453C-80DA-CEB886873A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13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80DC-D790-4A2F-91C7-731E720EA8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01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5A953-20BD-4511-8F3E-2EA6D23E20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88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60DA8-CCBD-4060-A9AC-725D86693A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57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465EB-688B-4653-AD88-D6BDFD9DC3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8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1D4ED-69CF-4CB1-AF50-BBE990B9D9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0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22143-3B5E-48CE-81A7-73B52E6F9D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27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EADEC-D982-47E9-8126-04BCC5B048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39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C32C7C0-38A7-43D5-963C-950EE5D37E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ds.yahoo.com/_ylt=A0S02049vilJCeMARoyJzbkF;_ylu=X3oDMTBpY2Y5NXNiBHBvcwM2BHNlYwNzcgR2dGlkAw--/SIG=1ibksdp68/EXP=1227558845/**http:/images.search.yahoo.com/images/view?back=http://images.search.yahoo.com/search/images?p=target&amp;fr=yfp-t-104&amp;ei=utf-8&amp;x=wrt&amp;w=380&amp;h=253&amp;imgurl=www1.istockphoto.com/file_thumbview_approve/297263/2/istockphoto_297263_on_target.jpg&amp;rurl=http://www.istockphoto.com/file_closeup.php?id=297263&amp;size=36.7kB&amp;name=istockphoto_297263_on_target.jpg&amp;p=target&amp;type=JPG&amp;oid=3a1be0f2cd7479da&amp;no=6&amp;tt=4,263,208&amp;sigr=11lj9k9pu&amp;sigi=12loin6pa&amp;sigb=12hhmh6i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5300" y="533400"/>
            <a:ext cx="8420100" cy="914400"/>
          </a:xfrm>
        </p:spPr>
        <p:txBody>
          <a:bodyPr/>
          <a:lstStyle/>
          <a:p>
            <a:pPr eaLnBrk="1" hangingPunct="1"/>
            <a:r>
              <a:rPr lang="en-US" b="1" smtClean="0"/>
              <a:t>Time 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962400"/>
            <a:ext cx="6934200" cy="990600"/>
          </a:xfrm>
        </p:spPr>
        <p:txBody>
          <a:bodyPr/>
          <a:lstStyle/>
          <a:p>
            <a:pPr eaLnBrk="1" hangingPunct="1"/>
            <a:r>
              <a:rPr lang="en-US" b="1" smtClean="0"/>
              <a:t>Some times it feels like we are herding cats.</a:t>
            </a:r>
          </a:p>
          <a:p>
            <a:pPr algn="r" eaLnBrk="1" hangingPunct="1"/>
            <a:endParaRPr lang="en-US" sz="2400" b="1" smtClean="0"/>
          </a:p>
          <a:p>
            <a:pPr algn="r" eaLnBrk="1" hangingPunct="1"/>
            <a:r>
              <a:rPr lang="en-US" sz="2400" b="1" smtClean="0"/>
              <a:t>M. Tahir Nadeem</a:t>
            </a:r>
          </a:p>
          <a:p>
            <a:pPr algn="r" eaLnBrk="1" hangingPunct="1"/>
            <a:r>
              <a:rPr lang="en-US" sz="2400" smtClean="0"/>
              <a:t>Department </a:t>
            </a:r>
            <a:r>
              <a:rPr lang="en-US" sz="2400" i="1" smtClean="0">
                <a:latin typeface="Monotype Corsiva" pitchFamily="66" charset="0"/>
              </a:rPr>
              <a:t>of</a:t>
            </a:r>
            <a:r>
              <a:rPr lang="en-US" sz="2400" smtClean="0"/>
              <a:t> Education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63" y="2057400"/>
            <a:ext cx="28098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 rev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1147763"/>
            <a:ext cx="607695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Time for Learning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Allocated time:</a:t>
            </a:r>
            <a:r>
              <a:rPr lang="en-US" sz="2800" i="1" smtClean="0">
                <a:solidFill>
                  <a:srgbClr val="000000"/>
                </a:solidFill>
              </a:rPr>
              <a:t> mandated time</a:t>
            </a:r>
            <a:endParaRPr lang="en-US" smtClean="0">
              <a:solidFill>
                <a:srgbClr val="000000"/>
              </a:solidFill>
            </a:endParaRPr>
          </a:p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Attended time: </a:t>
            </a:r>
            <a:r>
              <a:rPr lang="en-US" sz="2800" i="1" smtClean="0">
                <a:solidFill>
                  <a:srgbClr val="000000"/>
                </a:solidFill>
              </a:rPr>
              <a:t>total time minus days absent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Academic time: </a:t>
            </a:r>
            <a:r>
              <a:rPr lang="en-US" sz="2800" i="1" smtClean="0">
                <a:solidFill>
                  <a:srgbClr val="000000"/>
                </a:solidFill>
              </a:rPr>
              <a:t>attended time minus recess, 					break, transitions etc,</a:t>
            </a:r>
          </a:p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Engaged time: </a:t>
            </a:r>
            <a:r>
              <a:rPr lang="en-US" sz="2800" i="1" smtClean="0">
                <a:solidFill>
                  <a:srgbClr val="000000"/>
                </a:solidFill>
              </a:rPr>
              <a:t>academic time minus time students 				“off task”</a:t>
            </a:r>
            <a:endParaRPr lang="en-US" smtClean="0">
              <a:solidFill>
                <a:srgbClr val="000000"/>
              </a:solidFill>
            </a:endParaRPr>
          </a:p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Academic learning time: </a:t>
            </a:r>
            <a:r>
              <a:rPr lang="en-US" sz="2800" i="1" smtClean="0">
                <a:solidFill>
                  <a:srgbClr val="000000"/>
                </a:solidFill>
              </a:rPr>
              <a:t>engage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r>
              <a:rPr lang="en-US" sz="2800" i="1" smtClean="0">
                <a:solidFill>
                  <a:srgbClr val="000000"/>
                </a:solidFill>
              </a:rPr>
              <a:t>time on 					meaningful task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22238"/>
            <a:ext cx="9228138" cy="661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384175"/>
            <a:ext cx="10777538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Activity: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Calculate your learning time at your Institution  level.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	Calculate at least one week academic 	learning time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7086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Tips for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6400800" cy="48768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Rethink your Professional Ideology</a:t>
            </a:r>
          </a:p>
          <a:p>
            <a:r>
              <a:rPr lang="en-US" sz="2800" dirty="0" smtClean="0"/>
              <a:t>Work ethics</a:t>
            </a:r>
          </a:p>
          <a:p>
            <a:r>
              <a:rPr lang="en-US" sz="2800" dirty="0" smtClean="0"/>
              <a:t>Commitment</a:t>
            </a:r>
          </a:p>
          <a:p>
            <a:r>
              <a:rPr lang="en-US" sz="2800" dirty="0" smtClean="0"/>
              <a:t>Flexibility</a:t>
            </a:r>
          </a:p>
          <a:p>
            <a:r>
              <a:rPr lang="en-US" sz="2800" dirty="0" smtClean="0"/>
              <a:t>Enthusiasm</a:t>
            </a:r>
          </a:p>
          <a:p>
            <a:r>
              <a:rPr lang="en-US" sz="2800" dirty="0" smtClean="0"/>
              <a:t>Consistency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389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828675"/>
            <a:ext cx="6934200" cy="520065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4221162"/>
          </a:xfrm>
          <a:solidFill>
            <a:srgbClr val="00B0F0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6600" dirty="0" smtClean="0">
                <a:solidFill>
                  <a:srgbClr val="C00000"/>
                </a:solidFill>
              </a:rPr>
              <a:t>Distracters…?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How do You deal with them?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5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1371600"/>
            <a:ext cx="89154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We will differentiate effective and ineffective learning environment.</a:t>
            </a:r>
          </a:p>
          <a:p>
            <a:pPr eaLnBrk="1" hangingPunct="1"/>
            <a:r>
              <a:rPr lang="en-US" dirty="0" smtClean="0"/>
              <a:t>We will learn </a:t>
            </a:r>
            <a:r>
              <a:rPr lang="en-US" dirty="0"/>
              <a:t>strategies </a:t>
            </a:r>
            <a:r>
              <a:rPr lang="en-US" dirty="0" smtClean="0"/>
              <a:t>and attitudes involve in Time </a:t>
            </a:r>
            <a:r>
              <a:rPr lang="en-US" dirty="0"/>
              <a:t>Management.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sz="4300" dirty="0" smtClean="0"/>
          </a:p>
        </p:txBody>
      </p:sp>
      <p:pic>
        <p:nvPicPr>
          <p:cNvPr id="3076" name="Picture 4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733800"/>
            <a:ext cx="37338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685800"/>
            <a:ext cx="693420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dirty="0"/>
              <a:t>Take advantage of the new school year or term to set the stage for cooperation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dirty="0"/>
              <a:t>Be particularly prepared and organized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dirty="0"/>
              <a:t>Minimize transition time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dirty="0"/>
              <a:t>Utilize a communication style that establishing non-threatening, comfortable environment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dirty="0"/>
              <a:t>Clearly establish expectations for conduct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563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smtClean="0">
                <a:latin typeface="Bauhaus 93" pitchFamily="82" charset="0"/>
              </a:rPr>
              <a:t>THANKS </a:t>
            </a:r>
            <a:r>
              <a:rPr lang="en-US" sz="6600" smtClean="0">
                <a:latin typeface="Bauhaus 93" pitchFamily="82" charset="0"/>
              </a:rPr>
              <a:t/>
            </a:r>
            <a:br>
              <a:rPr lang="en-US" sz="6600" smtClean="0">
                <a:latin typeface="Bauhaus 93" pitchFamily="82" charset="0"/>
              </a:rPr>
            </a:br>
            <a:r>
              <a:rPr lang="en-US" smtClean="0">
                <a:latin typeface="Bauhaus 93" pitchFamily="82" charset="0"/>
              </a:rPr>
              <a:t>FOR BEING COOPERATIVE</a:t>
            </a:r>
            <a:br>
              <a:rPr lang="en-US" smtClean="0">
                <a:latin typeface="Bauhaus 93" pitchFamily="82" charset="0"/>
              </a:rPr>
            </a:br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sz="4000" b="1" i="1" dirty="0">
                <a:solidFill>
                  <a:srgbClr val="000000"/>
                </a:solidFill>
                <a:latin typeface="Baskerville Old Face" pitchFamily="18" charset="0"/>
                <a:ea typeface="+mj-ea"/>
                <a:cs typeface="+mj-cs"/>
              </a:rPr>
              <a:t>We are all just ordinary people trying to  do extraordinary things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>
          <a:xfrm>
            <a:off x="495300" y="274638"/>
            <a:ext cx="9258300" cy="2773362"/>
          </a:xfrm>
        </p:spPr>
        <p:txBody>
          <a:bodyPr/>
          <a:lstStyle/>
          <a:p>
            <a:r>
              <a:rPr lang="en-US" sz="6000" smtClean="0">
                <a:latin typeface="Baskerville Old Face" pitchFamily="18" charset="0"/>
              </a:rPr>
              <a:t>If you don’t plan, the student will plan for you!!</a:t>
            </a:r>
            <a:br>
              <a:rPr lang="en-US" sz="6000" smtClean="0">
                <a:latin typeface="Baskerville Old Face" pitchFamily="18" charset="0"/>
              </a:rPr>
            </a:br>
            <a:endParaRPr lang="en-US" sz="6000" smtClean="0"/>
          </a:p>
        </p:txBody>
      </p:sp>
      <p:pic>
        <p:nvPicPr>
          <p:cNvPr id="4099" name="Picture 7" descr="student imaginat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19325"/>
            <a:ext cx="5105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Management is a part of 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362200"/>
            <a:ext cx="6019800" cy="2743200"/>
          </a:xfr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Classroom Management;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Techniques used to maintain a healthy learning environment, relatively free of behavior problems.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Values of </a:t>
            </a:r>
            <a:br>
              <a:rPr lang="en-US" dirty="0" smtClean="0"/>
            </a:br>
            <a:r>
              <a:rPr lang="en-US" dirty="0" smtClean="0"/>
              <a:t>Classroom Management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3823" y="1905000"/>
            <a:ext cx="3944454" cy="3809999"/>
          </a:xfrm>
        </p:spPr>
        <p:style>
          <a:lnRef idx="0">
            <a:scrgbClr r="0" g="0" b="0"/>
          </a:lnRef>
          <a:fillRef idx="1001">
            <a:schemeClr val="dk1"/>
          </a:fillRef>
          <a:effectRef idx="0">
            <a:scrgbClr r="0" g="0" b="0"/>
          </a:effectRef>
          <a:fontRef idx="major"/>
        </p:style>
      </p:pic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9501" y="2133600"/>
            <a:ext cx="3340898" cy="3352800"/>
          </a:xfrm>
          <a:noFill/>
        </p:spPr>
      </p:pic>
    </p:spTree>
    <p:extLst>
      <p:ext uri="{BB962C8B-B14F-4D97-AF65-F5344CB8AC3E}">
        <p14:creationId xmlns:p14="http://schemas.microsoft.com/office/powerpoint/2010/main" val="217502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Think, Pair, Share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4800" dirty="0" smtClean="0">
                <a:solidFill>
                  <a:srgbClr val="FF0000"/>
                </a:solidFill>
              </a:rPr>
              <a:t>Why is having control of the class so important?</a:t>
            </a:r>
          </a:p>
          <a:p>
            <a:pPr eaLnBrk="1" hangingPunct="1"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45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Goals of 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057400"/>
            <a:ext cx="8915400" cy="4068763"/>
          </a:xfrm>
          <a:solidFill>
            <a:srgbClr val="FFFF99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The aim of classroom management is to maintain a positive, productive learning environment. There are at least three reasons, why management is important.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More Time for Learning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Access to Learning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Management for Self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71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6934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467600" cy="487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242</Words>
  <Application>Microsoft Office PowerPoint</Application>
  <PresentationFormat>A4 Paper (210x297 mm)</PresentationFormat>
  <Paragraphs>45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Time Management</vt:lpstr>
      <vt:lpstr>Session Objectives</vt:lpstr>
      <vt:lpstr>If you don’t plan, the student will plan for you!! </vt:lpstr>
      <vt:lpstr>Time Management is a part of Classroom Management</vt:lpstr>
      <vt:lpstr>Guiding Values of  Classroom Management</vt:lpstr>
      <vt:lpstr>Think, Pair, Share</vt:lpstr>
      <vt:lpstr>The Goals of Classroom Management</vt:lpstr>
      <vt:lpstr>PowerPoint Presentation</vt:lpstr>
      <vt:lpstr>PowerPoint Presentation</vt:lpstr>
      <vt:lpstr>PowerPoint Presentation</vt:lpstr>
      <vt:lpstr>Time for Learning</vt:lpstr>
      <vt:lpstr>PowerPoint Presentation</vt:lpstr>
      <vt:lpstr>PowerPoint Presentation</vt:lpstr>
      <vt:lpstr>Activity:</vt:lpstr>
      <vt:lpstr>PowerPoint Presentation</vt:lpstr>
      <vt:lpstr>Tips for Teacher</vt:lpstr>
      <vt:lpstr>PowerPoint Presentation</vt:lpstr>
      <vt:lpstr>Distracters…?  How do You deal with them?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 steps</vt:lpstr>
      <vt:lpstr>THANKS  FOR BEING COOPERATIVE </vt:lpstr>
    </vt:vector>
  </TitlesOfParts>
  <Company>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Tahir</dc:creator>
  <cp:lastModifiedBy>IUB-Admin</cp:lastModifiedBy>
  <cp:revision>61</cp:revision>
  <dcterms:created xsi:type="dcterms:W3CDTF">2009-11-18T22:30:47Z</dcterms:created>
  <dcterms:modified xsi:type="dcterms:W3CDTF">2016-10-08T15:35:20Z</dcterms:modified>
</cp:coreProperties>
</file>